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4"/>
  </p:notesMasterIdLst>
  <p:handoutMasterIdLst>
    <p:handoutMasterId r:id="rId45"/>
  </p:handoutMasterIdLst>
  <p:sldIdLst>
    <p:sldId id="529" r:id="rId3"/>
    <p:sldId id="530" r:id="rId4"/>
    <p:sldId id="527" r:id="rId5"/>
    <p:sldId id="591" r:id="rId6"/>
    <p:sldId id="592" r:id="rId7"/>
    <p:sldId id="593" r:id="rId8"/>
    <p:sldId id="595" r:id="rId9"/>
    <p:sldId id="594" r:id="rId10"/>
    <p:sldId id="597" r:id="rId11"/>
    <p:sldId id="613" r:id="rId12"/>
    <p:sldId id="614" r:id="rId13"/>
    <p:sldId id="599" r:id="rId14"/>
    <p:sldId id="600" r:id="rId15"/>
    <p:sldId id="601" r:id="rId16"/>
    <p:sldId id="602" r:id="rId17"/>
    <p:sldId id="615" r:id="rId18"/>
    <p:sldId id="603" r:id="rId19"/>
    <p:sldId id="608" r:id="rId20"/>
    <p:sldId id="609" r:id="rId21"/>
    <p:sldId id="610" r:id="rId22"/>
    <p:sldId id="611" r:id="rId23"/>
    <p:sldId id="616" r:id="rId24"/>
    <p:sldId id="641" r:id="rId25"/>
    <p:sldId id="642" r:id="rId26"/>
    <p:sldId id="643" r:id="rId27"/>
    <p:sldId id="612" r:id="rId28"/>
    <p:sldId id="617" r:id="rId29"/>
    <p:sldId id="618" r:id="rId30"/>
    <p:sldId id="619" r:id="rId31"/>
    <p:sldId id="634" r:id="rId32"/>
    <p:sldId id="635" r:id="rId33"/>
    <p:sldId id="636" r:id="rId34"/>
    <p:sldId id="637" r:id="rId35"/>
    <p:sldId id="626" r:id="rId36"/>
    <p:sldId id="627" r:id="rId37"/>
    <p:sldId id="630" r:id="rId38"/>
    <p:sldId id="631" r:id="rId39"/>
    <p:sldId id="517" r:id="rId40"/>
    <p:sldId id="640" r:id="rId41"/>
    <p:sldId id="565" r:id="rId42"/>
    <p:sldId id="393" r:id="rId4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CA43A4E-740A-4514-B018-2CE4005D4109}">
          <p14:sldIdLst>
            <p14:sldId id="529"/>
            <p14:sldId id="530"/>
            <p14:sldId id="527"/>
          </p14:sldIdLst>
        </p14:section>
        <p14:section name="Enums" id="{C010BD66-B84D-4FE6-8DDD-87EB1264F3AC}">
          <p14:sldIdLst>
            <p14:sldId id="591"/>
            <p14:sldId id="592"/>
            <p14:sldId id="593"/>
            <p14:sldId id="595"/>
            <p14:sldId id="594"/>
            <p14:sldId id="597"/>
            <p14:sldId id="613"/>
            <p14:sldId id="614"/>
            <p14:sldId id="599"/>
            <p14:sldId id="600"/>
            <p14:sldId id="601"/>
            <p14:sldId id="602"/>
            <p14:sldId id="615"/>
            <p14:sldId id="603"/>
            <p14:sldId id="608"/>
            <p14:sldId id="609"/>
            <p14:sldId id="610"/>
            <p14:sldId id="611"/>
            <p14:sldId id="616"/>
            <p14:sldId id="641"/>
            <p14:sldId id="642"/>
            <p14:sldId id="643"/>
            <p14:sldId id="612"/>
          </p14:sldIdLst>
        </p14:section>
        <p14:section name="Attributes" id="{8175A176-D86B-45D9-A6BC-E42828EF2841}">
          <p14:sldIdLst>
            <p14:sldId id="617"/>
            <p14:sldId id="618"/>
            <p14:sldId id="619"/>
            <p14:sldId id="634"/>
            <p14:sldId id="635"/>
            <p14:sldId id="636"/>
            <p14:sldId id="637"/>
            <p14:sldId id="626"/>
            <p14:sldId id="627"/>
            <p14:sldId id="630"/>
            <p14:sldId id="631"/>
          </p14:sldIdLst>
        </p14:section>
        <p14:section name="Conclusion" id="{F24B3DC7-B471-477C-96D3-14E173A0DF45}">
          <p14:sldIdLst>
            <p14:sldId id="517"/>
            <p14:sldId id="640"/>
            <p14:sldId id="565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606"/>
    <a:srgbClr val="F9F0AB"/>
    <a:srgbClr val="F9E6AB"/>
    <a:srgbClr val="F9FAAB"/>
    <a:srgbClr val="767691"/>
    <a:srgbClr val="7676AA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3968" autoAdjust="0"/>
  </p:normalViewPr>
  <p:slideViewPr>
    <p:cSldViewPr>
      <p:cViewPr varScale="1">
        <p:scale>
          <a:sx n="88" d="100"/>
          <a:sy n="88" d="100"/>
        </p:scale>
        <p:origin x="264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7/26/2017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6967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422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552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07/16/96</a:t>
            </a:r>
            <a:endParaRPr lang="en-US" sz="12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en-US"/>
              <a:t>##</a:t>
            </a:r>
            <a:endParaRPr lang="en-US" sz="1200"/>
          </a:p>
        </p:txBody>
      </p:sp>
      <p:sp>
        <p:nvSpPr>
          <p:cNvPr id="142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5195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07/16/96</a:t>
            </a:r>
            <a:endParaRPr lang="en-US" sz="12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en-US"/>
              <a:t>##</a:t>
            </a:r>
            <a:endParaRPr lang="en-US" sz="1200"/>
          </a:p>
        </p:txBody>
      </p:sp>
      <p:sp>
        <p:nvSpPr>
          <p:cNvPr id="142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7241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3514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881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Attribute's name is surrounded by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square brackets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: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Placed before their target declaration</a:t>
            </a:r>
          </a:p>
          <a:p>
            <a:pPr marR="0" lvl="2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[Flags]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System.FlagsAttribute</a:t>
            </a:r>
          </a:p>
          <a:p>
            <a:pPr marR="0" lvl="2" defTabSz="914400" eaLnBrk="0" latin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enum FileAccess </a:t>
            </a:r>
          </a:p>
          <a:p>
            <a:pPr marR="0" lvl="2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R="0" lvl="2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Read = 1,</a:t>
            </a:r>
          </a:p>
          <a:p>
            <a:pPr marR="0" lvl="2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Write = 2,</a:t>
            </a:r>
          </a:p>
          <a:p>
            <a:pPr marR="0" lvl="2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ReadWrite = Read | Write</a:t>
            </a:r>
          </a:p>
          <a:p>
            <a:pPr marR="0" lvl="2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marR="0" lvl="2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[Flags]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 indicates that the enum type can be treated</a:t>
            </a:r>
            <a:r>
              <a:rPr lang="bg-BG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like a set of bit flags stored as a single integer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1399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Attributes can accept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parameters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for their constructors and public properties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1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[DllImport("user32.dll", EntryPoint="MessageBox")]</a:t>
            </a:r>
          </a:p>
          <a:p>
            <a:pPr marL="0" indent="0"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static extern int ShowMessageBox(int hWnd,</a:t>
            </a:r>
          </a:p>
          <a:p>
            <a:pPr marL="0" indent="0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string text, string caption, int type);</a:t>
            </a:r>
          </a:p>
          <a:p>
            <a:pPr marL="0" indent="0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marL="0" indent="0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ShowMessageBox(0, "Some text", "Some caption", 0);</a:t>
            </a:r>
            <a:endParaRPr lang="bg-BG" sz="1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10000"/>
              </a:lnSpc>
              <a:spcBef>
                <a:spcPts val="2400"/>
              </a:spcBef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[DllImport]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refers to: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System.Runtime.InteropServices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DllImportAttribute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bg-BG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user32.dll</a:t>
            </a:r>
            <a:r>
              <a:rPr lang="bg-BG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is passed to the constructor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bg-BG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MessageBox</a:t>
            </a:r>
            <a:r>
              <a:rPr lang="bg-BG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value is assigned to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EntryPoint</a:t>
            </a:r>
            <a:endParaRPr lang="bg-BG" b="1" noProof="1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6344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Custom attributes</a:t>
            </a:r>
          </a:p>
          <a:p>
            <a:pPr>
              <a:spcBef>
                <a:spcPts val="1200"/>
              </a:spcBef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.NET developers can define their own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custom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attributes</a:t>
            </a:r>
          </a:p>
          <a:p>
            <a:pPr lvl="1">
              <a:spcBef>
                <a:spcPts val="1200"/>
              </a:spcBef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Must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inherit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System.Attribute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class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spcBef>
                <a:spcPts val="1200"/>
              </a:spcBef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Their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names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must end with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Attribute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spcBef>
                <a:spcPts val="1200"/>
              </a:spcBef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Possible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targets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must be defined via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dirty="0" err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AttributeUsage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</a:p>
          <a:p>
            <a:pPr lvl="1">
              <a:spcBef>
                <a:spcPts val="1200"/>
              </a:spcBef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Can define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constructors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with parameters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spcBef>
                <a:spcPts val="1200"/>
              </a:spcBef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Can</a:t>
            </a:r>
            <a:r>
              <a:rPr lang="bg-BG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define</a:t>
            </a:r>
            <a:r>
              <a:rPr lang="bg-BG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public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fields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properties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3956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B3C35A-099E-4867-9ECA-C7C8A6FD2E28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0608478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 smtClean="0">
              <a:solidFill>
                <a:prstClr val="black"/>
              </a:solidFill>
            </a:endParaRPr>
          </a:p>
          <a:p>
            <a:r>
              <a:rPr lang="en-US" sz="1000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dirty="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8576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2553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57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906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506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561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844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422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788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7/26/2017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hyperlink" Target="http://www.dofactory.com/net/strategy-design-patter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hyperlink" Target="https://softuni.bg/courses/advanced-csharp" TargetMode="External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://xs-software.com/" TargetMode="External"/><Relationship Id="rId7" Type="http://schemas.openxmlformats.org/officeDocument/2006/relationships/hyperlink" Target="http://smartit.bg/" TargetMode="External"/><Relationship Id="rId12" Type="http://schemas.openxmlformats.org/officeDocument/2006/relationships/image" Target="../media/image27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6" Type="http://schemas.openxmlformats.org/officeDocument/2006/relationships/hyperlink" Target="http://netpeak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11" Type="http://schemas.openxmlformats.org/officeDocument/2006/relationships/hyperlink" Target="http://www.indeavr.com/" TargetMode="External"/><Relationship Id="rId5" Type="http://schemas.openxmlformats.org/officeDocument/2006/relationships/hyperlink" Target="http://komfo.com/" TargetMode="External"/><Relationship Id="rId15" Type="http://schemas.openxmlformats.org/officeDocument/2006/relationships/image" Target="../media/image28.png"/><Relationship Id="rId10" Type="http://schemas.openxmlformats.org/officeDocument/2006/relationships/image" Target="../media/image26.png"/><Relationship Id="rId19" Type="http://schemas.openxmlformats.org/officeDocument/2006/relationships/image" Target="../media/image30.png"/><Relationship Id="rId4" Type="http://schemas.openxmlformats.org/officeDocument/2006/relationships/image" Target="../media/image23.png"/><Relationship Id="rId9" Type="http://schemas.openxmlformats.org/officeDocument/2006/relationships/hyperlink" Target="http://www.softwaregroup-bg.com/" TargetMode="External"/><Relationship Id="rId14" Type="http://schemas.openxmlformats.org/officeDocument/2006/relationships/hyperlink" Target="http://www.infragistics.com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159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intro-csharp-book/" TargetMode="External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656012" y="1065832"/>
            <a:ext cx="7888289" cy="11715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D18E"/>
              </a:buClr>
              <a:buSzPct val="25000"/>
              <a:buFont typeface="Calibri"/>
              <a:buNone/>
            </a:pPr>
            <a:r>
              <a:rPr lang="en-US" sz="5400" b="1" i="0" u="none" strike="noStrike" cap="none" dirty="0">
                <a:solidFill>
                  <a:srgbClr val="F6D18E"/>
                </a:solidFill>
                <a:latin typeface="Calibri"/>
                <a:ea typeface="Calibri"/>
                <a:cs typeface="Calibri"/>
                <a:sym typeface="Calibri"/>
              </a:rPr>
              <a:t>Enumerations and Attributes</a:t>
            </a:r>
          </a:p>
        </p:txBody>
      </p:sp>
      <p:sp>
        <p:nvSpPr>
          <p:cNvPr id="56" name="Shape 56"/>
          <p:cNvSpPr txBox="1">
            <a:spLocks noGrp="1"/>
          </p:cNvSpPr>
          <p:nvPr>
            <p:ph type="body" idx="2"/>
          </p:nvPr>
        </p:nvSpPr>
        <p:spPr>
          <a:xfrm>
            <a:off x="760412" y="4348942"/>
            <a:ext cx="3187613" cy="525134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b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2800" b="1" i="0" u="none" strike="noStrike" cap="none">
                <a:solidFill>
                  <a:srgbClr val="EE792A"/>
                </a:solidFill>
                <a:latin typeface="Calibri"/>
                <a:ea typeface="Calibri"/>
                <a:cs typeface="Calibri"/>
                <a:sym typeface="Calibri"/>
              </a:rPr>
              <a:t>SoftUni Team</a:t>
            </a:r>
          </a:p>
        </p:txBody>
      </p:sp>
      <p:sp>
        <p:nvSpPr>
          <p:cNvPr id="57" name="Shape 57"/>
          <p:cNvSpPr txBox="1">
            <a:spLocks noGrp="1"/>
          </p:cNvSpPr>
          <p:nvPr>
            <p:ph type="body" idx="4"/>
          </p:nvPr>
        </p:nvSpPr>
        <p:spPr>
          <a:xfrm>
            <a:off x="760412" y="4818841"/>
            <a:ext cx="3187614" cy="444343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ctr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2300" b="1" i="0" u="none" strike="noStrike" cap="none">
                <a:solidFill>
                  <a:srgbClr val="F4B36C"/>
                </a:solidFill>
                <a:latin typeface="Calibri"/>
                <a:ea typeface="Calibri"/>
                <a:cs typeface="Calibri"/>
                <a:sym typeface="Calibri"/>
              </a:rPr>
              <a:t>Technical Trainers</a:t>
            </a:r>
          </a:p>
        </p:txBody>
      </p:sp>
      <p:sp>
        <p:nvSpPr>
          <p:cNvPr id="58" name="Shape 58"/>
          <p:cNvSpPr txBox="1">
            <a:spLocks noGrp="1"/>
          </p:cNvSpPr>
          <p:nvPr>
            <p:ph type="body" idx="6"/>
          </p:nvPr>
        </p:nvSpPr>
        <p:spPr>
          <a:xfrm>
            <a:off x="760412" y="5263182"/>
            <a:ext cx="3187613" cy="363550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ctr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1800" b="1" i="0" u="none" strike="noStrike" cap="none">
                <a:solidFill>
                  <a:srgbClr val="F27A44"/>
                </a:solidFill>
                <a:latin typeface="Calibri"/>
                <a:ea typeface="Calibri"/>
                <a:cs typeface="Calibri"/>
                <a:sym typeface="Calibri"/>
              </a:rPr>
              <a:t>Software University</a:t>
            </a:r>
          </a:p>
        </p:txBody>
      </p:sp>
      <p:sp>
        <p:nvSpPr>
          <p:cNvPr id="59" name="Shape 59"/>
          <p:cNvSpPr txBox="1">
            <a:spLocks noGrp="1"/>
          </p:cNvSpPr>
          <p:nvPr>
            <p:ph type="body" idx="7"/>
          </p:nvPr>
        </p:nvSpPr>
        <p:spPr>
          <a:xfrm>
            <a:off x="760412" y="5604346"/>
            <a:ext cx="3187613" cy="331233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ctr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1600" b="1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http://softuni.bg</a:t>
            </a:r>
          </a:p>
        </p:txBody>
      </p:sp>
      <p:pic>
        <p:nvPicPr>
          <p:cNvPr id="60" name="Shape 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1983" y="2972633"/>
            <a:ext cx="2175525" cy="761163"/>
          </a:xfrm>
          <a:prstGeom prst="roundRect">
            <a:avLst>
              <a:gd name="adj" fmla="val 3940"/>
            </a:avLst>
          </a:prstGeom>
          <a:solidFill>
            <a:srgbClr val="231F20">
              <a:alpha val="49411"/>
            </a:srgbClr>
          </a:solidFill>
          <a:ln w="9525" cap="flat" cmpd="sng">
            <a:solidFill>
              <a:srgbClr val="C87D0E">
                <a:alpha val="49411"/>
              </a:srgb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61" name="Shape 61"/>
          <p:cNvPicPr preferRelativeResize="0"/>
          <p:nvPr/>
        </p:nvPicPr>
        <p:blipFill rotWithShape="1">
          <a:blip r:embed="rId5">
            <a:alphaModFix/>
          </a:blip>
          <a:srcRect l="-2033" t="-11972" r="-4042" b="1046"/>
          <a:stretch/>
        </p:blipFill>
        <p:spPr>
          <a:xfrm>
            <a:off x="825157" y="1887142"/>
            <a:ext cx="2172350" cy="795695"/>
          </a:xfrm>
          <a:prstGeom prst="roundRect">
            <a:avLst>
              <a:gd name="adj" fmla="val 3940"/>
            </a:avLst>
          </a:prstGeom>
          <a:solidFill>
            <a:srgbClr val="231F20">
              <a:alpha val="49411"/>
            </a:srgbClr>
          </a:solidFill>
          <a:ln w="9525" cap="flat" cmpd="sng">
            <a:solidFill>
              <a:srgbClr val="C87D0E">
                <a:alpha val="49411"/>
              </a:srgbClr>
            </a:solidFill>
            <a:prstDash val="solid"/>
            <a:round/>
            <a:headEnd type="none" w="med" len="med"/>
            <a:tailEnd type="none" w="med" len="med"/>
          </a:ln>
        </p:spPr>
      </p:pic>
      <p:grpSp>
        <p:nvGrpSpPr>
          <p:cNvPr id="2" name="Group 1"/>
          <p:cNvGrpSpPr/>
          <p:nvPr/>
        </p:nvGrpSpPr>
        <p:grpSpPr>
          <a:xfrm>
            <a:off x="3579812" y="3796677"/>
            <a:ext cx="2807014" cy="2354809"/>
            <a:chOff x="4261429" y="3796677"/>
            <a:chExt cx="2807014" cy="2354809"/>
          </a:xfrm>
        </p:grpSpPr>
        <p:pic>
          <p:nvPicPr>
            <p:cNvPr id="18" name="Picture 17" descr="http://softuni.b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261429" y="3886200"/>
              <a:ext cx="2064163" cy="2265286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 rot="576164">
              <a:off x="5679217" y="3796677"/>
              <a:ext cx="1389226" cy="667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2200" b="1" spc="50" dirty="0">
                  <a:ln w="9525" cmpd="sng">
                    <a:solidFill>
                      <a:srgbClr val="FFA72A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rgbClr val="F0A22E">
                        <a:alpha val="40000"/>
                      </a:srgbClr>
                    </a:glow>
                  </a:effectLst>
                </a:rPr>
                <a:t>C# OOP</a:t>
              </a:r>
            </a:p>
            <a:p>
              <a:pPr algn="ctr">
                <a:lnSpc>
                  <a:spcPct val="85000"/>
                </a:lnSpc>
              </a:pPr>
              <a:r>
                <a:rPr lang="en-GB" sz="2200" b="1" spc="50" dirty="0">
                  <a:ln w="9525" cmpd="sng">
                    <a:solidFill>
                      <a:srgbClr val="FFA72A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rgbClr val="F0A22E">
                        <a:alpha val="40000"/>
                      </a:srgbClr>
                    </a:glow>
                  </a:effectLst>
                </a:rPr>
                <a:t>Advanced</a:t>
              </a:r>
              <a:endParaRPr lang="en-US" sz="22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endParaRPr>
            </a:p>
          </p:txBody>
        </p:sp>
      </p:grpSp>
      <p:pic>
        <p:nvPicPr>
          <p:cNvPr id="13" name="Picture 2" descr="http://upload.wikimedia.org/wikipedia/commons/7/7f/Cape_May_diamonds.jpg"/>
          <p:cNvPicPr>
            <a:picLocks noChangeAspect="1" noChangeArrowheads="1"/>
          </p:cNvPicPr>
          <p:nvPr/>
        </p:nvPicPr>
        <p:blipFill rotWithShape="1">
          <a:blip r:embed="rId7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85012" y="3436807"/>
            <a:ext cx="4569328" cy="283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882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 value </a:t>
            </a:r>
            <a:r>
              <a:rPr lang="en-US" dirty="0" smtClean="0"/>
              <a:t>have to be parsed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 first and then to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enum</a:t>
            </a:r>
            <a:endParaRPr lang="en-US" noProof="1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Enum </a:t>
            </a:r>
            <a:r>
              <a:rPr lang="en-US" dirty="0" smtClean="0"/>
              <a:t>Parse (2) 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45564" y="2262798"/>
            <a:ext cx="10840496" cy="40318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(Season)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(typeof(Season),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      Number.ToString());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(pet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 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Season.Summer)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Console.WriteLine("Let go to beach!");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Let go to beach!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5332412" y="1810801"/>
            <a:ext cx="4191000" cy="902199"/>
          </a:xfrm>
          <a:prstGeom prst="wedgeRoundRectCallout">
            <a:avLst>
              <a:gd name="adj1" fmla="val -70604"/>
              <a:gd name="adj2" fmla="val 6205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Produce exception if enum doesn't consist value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7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Safety convert to enum</a:t>
            </a:r>
          </a:p>
          <a:p>
            <a:endParaRPr lang="en-US" noProof="1">
              <a:solidFill>
                <a:schemeClr val="tx2">
                  <a:lumMod val="75000"/>
                </a:schemeClr>
              </a:solidFill>
            </a:endParaRPr>
          </a:p>
          <a:p>
            <a:endParaRPr lang="en-US" noProof="1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US" noProof="1">
              <a:solidFill>
                <a:schemeClr val="tx2">
                  <a:lumMod val="75000"/>
                </a:schemeClr>
              </a:solidFill>
            </a:endParaRPr>
          </a:p>
          <a:p>
            <a:endParaRPr lang="en-US" noProof="1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US" noProof="1">
              <a:solidFill>
                <a:schemeClr val="tx2">
                  <a:lumMod val="75000"/>
                </a:schemeClr>
              </a:solidFill>
            </a:endParaRPr>
          </a:p>
          <a:p>
            <a:endParaRPr lang="en-US" noProof="1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Enum </a:t>
            </a:r>
            <a:r>
              <a:rPr lang="en-US" dirty="0" smtClean="0"/>
              <a:t>Parse (3) 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55612" y="1905000"/>
            <a:ext cx="10840496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 season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(Enum.TryParse("1",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Console.WriteLine(season); 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Summer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Enum.TryParse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("9",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 season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Console.WriteLine(season);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Enum.TryParse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("Dog",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 season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Console.WriteLine(season);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75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Create Enum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Weekday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with days</a:t>
            </a:r>
            <a:r>
              <a:rPr lang="en-US" dirty="0">
                <a:latin typeface="+mj-lt"/>
              </a:rPr>
              <a:t> from Monday through Sunday</a:t>
            </a:r>
          </a:p>
          <a:p>
            <a:r>
              <a:rPr lang="en-US" dirty="0" smtClean="0">
                <a:latin typeface="+mj-lt"/>
              </a:rPr>
              <a:t>Class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WeeklyCalendar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void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AddEntry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(string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weekday,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string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notes)</a:t>
            </a:r>
          </a:p>
          <a:p>
            <a:pPr lvl="1"/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Iterable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WeeklyEntry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WeeklySchedule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latin typeface="+mj-lt"/>
              </a:rPr>
              <a:t>Class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WeeklyEntry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(string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weekday,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string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notes)</a:t>
            </a:r>
          </a:p>
          <a:p>
            <a:pPr lvl="1"/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ToString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dirty="0">
                <a:latin typeface="+mj-lt"/>
              </a:rPr>
              <a:t> – "{weekday} - {notes}", ex. "Monday - sport"</a:t>
            </a:r>
          </a:p>
          <a:p>
            <a:pPr lvl="1"/>
            <a:endParaRPr lang="en-US" dirty="0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Weekdays</a:t>
            </a:r>
            <a:endParaRPr lang="en-US" dirty="0"/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5484812" y="5486400"/>
            <a:ext cx="3124200" cy="914400"/>
          </a:xfrm>
          <a:prstGeom prst="wedgeRoundRectCallout">
            <a:avLst>
              <a:gd name="adj1" fmla="val -46873"/>
              <a:gd name="adj2" fmla="val -944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Sorted by </a:t>
            </a:r>
            <a:r>
              <a:rPr lang="en-US" sz="2800" dirty="0" smtClean="0">
                <a:solidFill>
                  <a:srgbClr val="FFFFFF"/>
                </a:solidFill>
              </a:rPr>
              <a:t>weekday, then by Notes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67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Weekday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1066800"/>
            <a:ext cx="10840496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enum WeekDay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Monday,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Tuesday,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Wednesday,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Thursday,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Friday,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Saturday,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Sunday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81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Weekday (2)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1066800"/>
            <a:ext cx="10840496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WeeklyEntry : IComparable&lt;WeeklyEntry&gt;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WeekDay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weekDay;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WeeklyEntry(string weekday, string notes)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Enum.TryParse(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weekday,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 this.weekDay)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this.Notes = notes;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WeekDay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WeekDay =&gt; this.weekDay;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string Notes { get; private set;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override string ToString() =&gt; $"{this.WeekDay} - {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this.Notes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//TODO: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Implement CompareTo()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10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Weekday (3)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431538" y="966311"/>
            <a:ext cx="11249548" cy="52014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WeeklyCalendar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public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WeeklyCalendar()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this.WeeklySchedule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List&lt;WeeklyEntry&gt;();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public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List&lt;WeeklyEntry&gt; WeeklySchedule { get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public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AddEntry(string weekday, string notes)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this.WeeklySchedule.Add(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WeeklyEntry(weekday, notes)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46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Each int value can be specified</a:t>
            </a:r>
            <a:endParaRPr lang="en-US" noProof="1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Good practice is first element to be None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Enum </a:t>
            </a:r>
            <a:r>
              <a:rPr lang="en-US" dirty="0" smtClean="0"/>
              <a:t>Custom Value</a:t>
            </a:r>
            <a:endParaRPr lang="en-US" dirty="0"/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672576" y="1981200"/>
            <a:ext cx="10840496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enum CoffeePrice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None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Small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50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Normal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Double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89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Enums</a:t>
            </a:r>
            <a:r>
              <a:rPr lang="en-US" dirty="0" smtClean="0"/>
              <a:t> </a:t>
            </a:r>
            <a:r>
              <a:rPr lang="en-US" dirty="0"/>
              <a:t>are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IComparable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Comparing </a:t>
            </a:r>
            <a:r>
              <a:rPr lang="en-US" dirty="0" err="1"/>
              <a:t>Enums</a:t>
            </a:r>
            <a:endParaRPr lang="en-US" dirty="0"/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664116" y="2169855"/>
            <a:ext cx="10840496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 season = Season.Summer;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season2= Season.Winter;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Console.WriteLine(season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.CompareTo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(season2));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-1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7542212" y="4862230"/>
            <a:ext cx="2438400" cy="880904"/>
          </a:xfrm>
          <a:prstGeom prst="wedgeRoundRectCallout">
            <a:avLst>
              <a:gd name="adj1" fmla="val -61889"/>
              <a:gd name="adj2" fmla="val -12122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Comparison of ordinal values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76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Class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CoffeeMachine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void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buyCoffee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(String size, String type)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void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insertCoin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(String coin)</a:t>
            </a:r>
          </a:p>
          <a:p>
            <a:pPr lvl="1"/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Iterable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&lt;Coffee&gt;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coffeesSold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dirty="0"/>
              <a:t>Enum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CoffeeType</a:t>
            </a:r>
            <a:r>
              <a:rPr lang="en-US" dirty="0"/>
              <a:t> - Espresso, Latte, Irish</a:t>
            </a:r>
          </a:p>
          <a:p>
            <a:r>
              <a:rPr lang="en-US" dirty="0"/>
              <a:t>Enum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Coin</a:t>
            </a:r>
            <a:r>
              <a:rPr lang="en-US" dirty="0"/>
              <a:t> – 1, 2, 5, 10, 20, 50 (ONE, TWO, etc.)</a:t>
            </a:r>
          </a:p>
          <a:p>
            <a:r>
              <a:rPr lang="en-US" dirty="0"/>
              <a:t>Enum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CoffeeSize</a:t>
            </a:r>
            <a:r>
              <a:rPr lang="en-US" dirty="0"/>
              <a:t> – Small (50 ml, 50 c), Normal (100 ml, 75 c), Double (200 ml, 100 c)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Coffee Machine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502181" y="2545074"/>
            <a:ext cx="2842525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TWENTY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TWENTY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 Espresso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9396161" y="4202644"/>
            <a:ext cx="2489451" cy="826556"/>
          </a:xfrm>
          <a:prstGeom prst="wedgeRoundRectCallout">
            <a:avLst>
              <a:gd name="adj1" fmla="val -56793"/>
              <a:gd name="adj2" fmla="val -423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Single coffee sold - "Small Espresso"</a:t>
            </a:r>
            <a:endParaRPr lang="bg-BG" dirty="0">
              <a:solidFill>
                <a:srgbClr val="FFFFFF"/>
              </a:solidFill>
            </a:endParaRPr>
          </a:p>
        </p:txBody>
      </p:sp>
      <p:pic>
        <p:nvPicPr>
          <p:cNvPr id="5124" name="Picture 4" descr="Image result for coffe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1154" y="2087871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21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Coffee Machine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1066800"/>
            <a:ext cx="10840496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enum Coin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None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One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Two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Five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Ten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Twenty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Fifty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4" descr="Image result for coffe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212" y="5070464"/>
            <a:ext cx="1097271" cy="109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78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/>
              <a:t>Enumerations</a:t>
            </a:r>
          </a:p>
          <a:p>
            <a:pPr marL="747659" lvl="1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/>
              <a:t>Defining Enumerated Types</a:t>
            </a:r>
          </a:p>
          <a:p>
            <a:pPr marL="747659" lvl="1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/>
              <a:t>Using Enumerated Types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/>
              <a:t>Attributes</a:t>
            </a:r>
          </a:p>
          <a:p>
            <a:pPr marL="747659" lvl="1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/>
              <a:t>Applying Attributes to Code Elements</a:t>
            </a:r>
          </a:p>
          <a:p>
            <a:pPr marL="747659" lvl="1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/>
              <a:t>Built-in Attributes</a:t>
            </a:r>
          </a:p>
          <a:p>
            <a:pPr marL="747659" lvl="1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/>
              <a:t>Defining Attributes</a:t>
            </a:r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90012" y="2971800"/>
            <a:ext cx="2541127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4239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Coffee Machine (2)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1158419"/>
            <a:ext cx="10840496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enum CoffeeType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Espresso,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Latte,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Irish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enum CoffeePrice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None,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Small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50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Normal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Double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4" descr="Image result for coffe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212" y="5070464"/>
            <a:ext cx="1097271" cy="109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39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Coffee Machine (3)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427898" y="1131527"/>
            <a:ext cx="11539622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CoffeeMachine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List&lt;CoffeeType&gt; coffeesSold = new List&lt;CoffeeType&gt;();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coins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GB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IEnumerable&lt;CoffeeType&gt;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CoffeesSold =&gt;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this.coffeesSold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GB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InsertCoin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(string coin)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GB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Coin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 = (Coin)Enum.Parse(typeof(Coin), coin);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this.coins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//TODO: Implement BuyCoffee() (next slide)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4" descr="Image result for coffe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212" y="5070464"/>
            <a:ext cx="1097271" cy="109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06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Coffee Machine (3)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379412" y="1600200"/>
            <a:ext cx="11511908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BuyCoffee(string price, string type)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GB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CoffeeType </a:t>
            </a: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coffeeType </a:t>
            </a: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endParaRPr lang="en-GB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 (</a:t>
            </a: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CoffeeType)Enum.Parse(typeof(CoffeeType), type);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CoffeePrice </a:t>
            </a: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coffeePrice </a:t>
            </a: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endParaRPr lang="en-GB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(</a:t>
            </a: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CoffeePrice)Enum.Parse(typeof(CoffeePrice), </a:t>
            </a: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price</a:t>
            </a:r>
            <a:r>
              <a:rPr lang="en-GB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if </a:t>
            </a: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(this.coins &gt;= </a:t>
            </a:r>
            <a:r>
              <a:rPr lang="en-GB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</a:t>
            </a: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coffeePrice)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  <a:endParaRPr lang="en-GB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this.coffeesSold.Add(coffeeType</a:t>
            </a: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GB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this.coins </a:t>
            </a: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  <a:endParaRPr lang="en-GB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4" descr="Image result for coffe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212" y="5070464"/>
            <a:ext cx="1097271" cy="109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1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866398"/>
            <a:ext cx="11804822" cy="5763002"/>
          </a:xfrm>
        </p:spPr>
        <p:txBody>
          <a:bodyPr>
            <a:normAutofit/>
          </a:bodyPr>
          <a:lstStyle/>
          <a:p>
            <a:r>
              <a:rPr lang="en-US" sz="3600" dirty="0"/>
              <a:t>Encapsulates an algorithm inside a class</a:t>
            </a:r>
          </a:p>
          <a:p>
            <a:pPr lvl="1">
              <a:lnSpc>
                <a:spcPct val="100000"/>
              </a:lnSpc>
            </a:pPr>
            <a:r>
              <a:rPr lang="en-US" sz="3600" dirty="0" smtClean="0"/>
              <a:t>Making </a:t>
            </a:r>
            <a:r>
              <a:rPr lang="en-US" sz="3600" dirty="0"/>
              <a:t>each algorithm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replaceable</a:t>
            </a:r>
            <a:r>
              <a:rPr lang="en-US" sz="3600" dirty="0"/>
              <a:t> by others</a:t>
            </a:r>
          </a:p>
          <a:p>
            <a:pPr lvl="2">
              <a:lnSpc>
                <a:spcPct val="100000"/>
              </a:lnSpc>
            </a:pPr>
            <a:r>
              <a:rPr lang="en-US" sz="3200" dirty="0"/>
              <a:t>All the algorithms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can work </a:t>
            </a:r>
            <a:r>
              <a:rPr lang="en-US" sz="3200" dirty="0"/>
              <a:t>with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same data </a:t>
            </a:r>
            <a:r>
              <a:rPr lang="en-US" sz="3200" dirty="0"/>
              <a:t>transparently</a:t>
            </a:r>
          </a:p>
          <a:p>
            <a:pPr lvl="2">
              <a:lnSpc>
                <a:spcPct val="100000"/>
              </a:lnSpc>
            </a:pPr>
            <a:r>
              <a:rPr lang="en-US" sz="3200" dirty="0"/>
              <a:t>The client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can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work </a:t>
            </a:r>
            <a:r>
              <a:rPr lang="en-US" sz="3200" dirty="0"/>
              <a:t>with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each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algorithm </a:t>
            </a:r>
            <a:r>
              <a:rPr lang="en-US" sz="3200" dirty="0" smtClean="0"/>
              <a:t>transparently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/>
          </a:p>
          <a:p>
            <a:pPr lvl="2">
              <a:lnSpc>
                <a:spcPct val="100000"/>
              </a:lnSpc>
            </a:pPr>
            <a:endParaRPr lang="en-US" sz="3200" dirty="0"/>
          </a:p>
          <a:p>
            <a:pPr lvl="2"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600" dirty="0">
                <a:hlinkClick r:id="rId2"/>
              </a:rPr>
              <a:t>http://</a:t>
            </a:r>
            <a:r>
              <a:rPr lang="en-US" sz="3600" dirty="0" smtClean="0">
                <a:hlinkClick r:id="rId2"/>
              </a:rPr>
              <a:t>www.dofactory.com/net/strategy-design-pattern</a:t>
            </a:r>
            <a:r>
              <a:rPr lang="en-US" sz="3600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Strategy Pattern</a:t>
            </a:r>
            <a:endParaRPr lang="en-US" dirty="0"/>
          </a:p>
        </p:txBody>
      </p:sp>
      <p:pic>
        <p:nvPicPr>
          <p:cNvPr id="7170" name="Picture 2" descr="http://sourcemaking.com/files/sm/images/patterns/Strategy_example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012" y="3886200"/>
            <a:ext cx="4597650" cy="1600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12" y="3824816"/>
            <a:ext cx="5844095" cy="1647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3312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b="1" noProof="1" dirty="0" smtClean="0"/>
              <a:pPr>
                <a:defRPr/>
              </a:pPr>
              <a:t>24</a:t>
            </a:fld>
            <a:endParaRPr lang="en-US" b="1" noProof="1"/>
          </a:p>
        </p:txBody>
      </p:sp>
      <p:sp>
        <p:nvSpPr>
          <p:cNvPr id="139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reflection blurRad="12700" stA="20000" endPos="50000" dist="12700" dir="5400000" sy="-100000" algn="bl" rotWithShape="0"/>
                </a:effectLst>
              </a:rPr>
              <a:t>Strategy Pattern – Example</a:t>
            </a:r>
            <a:endParaRPr lang="bg-BG" dirty="0"/>
          </a:p>
        </p:txBody>
      </p:sp>
      <p:sp>
        <p:nvSpPr>
          <p:cNvPr id="7" name="Rectangle 10"/>
          <p:cNvSpPr txBox="1">
            <a:spLocks noChangeArrowheads="1"/>
          </p:cNvSpPr>
          <p:nvPr/>
        </p:nvSpPr>
        <p:spPr>
          <a:xfrm>
            <a:off x="507866" y="2887815"/>
            <a:ext cx="11225344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6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26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QuickSort : </a:t>
            </a:r>
            <a:r>
              <a:rPr lang="en-US" sz="26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SortStrategy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6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{</a:t>
            </a:r>
            <a:endParaRPr lang="en-US" sz="2600" noProof="1" smtClean="0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6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public void </a:t>
            </a:r>
            <a:r>
              <a:rPr lang="en-US" sz="26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Sort</a:t>
            </a:r>
            <a:r>
              <a:rPr lang="en-US" sz="26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(IList&lt;object&gt; list) </a:t>
            </a:r>
            <a:r>
              <a:rPr lang="en-US" sz="26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{ ... }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6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600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 txBox="1">
            <a:spLocks noChangeArrowheads="1"/>
          </p:cNvSpPr>
          <p:nvPr/>
        </p:nvSpPr>
        <p:spPr>
          <a:xfrm>
            <a:off x="507868" y="4648200"/>
            <a:ext cx="11225343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600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6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6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MergeSort : SortStrategy </a:t>
            </a:r>
            <a:endParaRPr lang="en-US" sz="2600" noProof="1" smtClean="0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6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{</a:t>
            </a:r>
            <a:endParaRPr lang="en-US" sz="2600" noProof="1" smtClean="0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6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public void </a:t>
            </a:r>
            <a:r>
              <a:rPr lang="en-US" sz="26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Sort</a:t>
            </a:r>
            <a:r>
              <a:rPr lang="en-US" sz="26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(IList&lt;object&gt; list) </a:t>
            </a:r>
            <a:r>
              <a:rPr lang="en-US" sz="26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{ ... }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6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600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0"/>
          <p:cNvSpPr>
            <a:spLocks noGrp="1" noChangeArrowheads="1"/>
          </p:cNvSpPr>
          <p:nvPr>
            <p:ph idx="1"/>
          </p:nvPr>
        </p:nvSpPr>
        <p:spPr>
          <a:xfrm>
            <a:off x="507867" y="1143000"/>
            <a:ext cx="11225343" cy="1673141"/>
          </a:xfr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6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public interface SortStrategy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6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{</a:t>
            </a:r>
            <a:endParaRPr lang="en-US" sz="2600" b="1" noProof="1" smtClean="0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6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void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Sort</a:t>
            </a:r>
            <a:r>
              <a:rPr lang="en-US" sz="26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(IList&lt;object&gt; list);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6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8957944" y="4287541"/>
            <a:ext cx="3005222" cy="946031"/>
          </a:xfrm>
          <a:prstGeom prst="wedgeRoundRectCallout">
            <a:avLst>
              <a:gd name="adj1" fmla="val -84538"/>
              <a:gd name="adj2" fmla="val -632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</a:rPr>
              <a:t>Concrete implementation</a:t>
            </a:r>
            <a:endParaRPr lang="bg-BG" sz="3200" dirty="0">
              <a:solidFill>
                <a:srgbClr val="FFFFFF"/>
              </a:solidFill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8957944" y="4287541"/>
            <a:ext cx="3005222" cy="946031"/>
          </a:xfrm>
          <a:prstGeom prst="wedgeRoundRectCallout">
            <a:avLst>
              <a:gd name="adj1" fmla="val -83957"/>
              <a:gd name="adj2" fmla="val 747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</a:rPr>
              <a:t>Concrete implementation</a:t>
            </a:r>
            <a:endParaRPr lang="bg-BG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73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b="1" noProof="1" dirty="0" smtClean="0"/>
              <a:pPr>
                <a:defRPr/>
              </a:pPr>
              <a:t>25</a:t>
            </a:fld>
            <a:endParaRPr lang="en-US" b="1" noProof="1"/>
          </a:p>
        </p:txBody>
      </p:sp>
      <p:sp>
        <p:nvSpPr>
          <p:cNvPr id="139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reflection blurRad="12700" stA="20000" endPos="50000" dist="12700" dir="5400000" sy="-100000" algn="bl" rotWithShape="0"/>
                </a:effectLst>
              </a:rPr>
              <a:t>Strategy Pattern – </a:t>
            </a:r>
            <a:r>
              <a:rPr lang="en-US" dirty="0" smtClean="0">
                <a:effectLst>
                  <a:reflection blurRad="12700" stA="20000" endPos="50000" dist="12700" dir="5400000" sy="-100000" algn="bl" rotWithShape="0"/>
                </a:effectLst>
              </a:rPr>
              <a:t>Example (2)</a:t>
            </a:r>
            <a:endParaRPr lang="bg-BG" dirty="0"/>
          </a:p>
        </p:txBody>
      </p:sp>
      <p:sp>
        <p:nvSpPr>
          <p:cNvPr id="10" name="Rectangle 10"/>
          <p:cNvSpPr txBox="1">
            <a:spLocks noChangeArrowheads="1"/>
          </p:cNvSpPr>
          <p:nvPr/>
        </p:nvSpPr>
        <p:spPr>
          <a:xfrm>
            <a:off x="502046" y="1591292"/>
            <a:ext cx="11493187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class SortedList {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private </a:t>
            </a:r>
            <a:r>
              <a:rPr lang="en-US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IList&lt;object&gt; list = new List&lt;object</a:t>
            </a:r>
            <a:r>
              <a:rPr lang="en-US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&gt;();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noProof="1" smtClean="0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public </a:t>
            </a:r>
            <a:r>
              <a:rPr lang="en-US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void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Sort</a:t>
            </a:r>
            <a:r>
              <a:rPr lang="en-US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(SortStrategy </a:t>
            </a:r>
            <a:r>
              <a:rPr lang="en-US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sortStrategy</a:t>
            </a:r>
            <a:r>
              <a:rPr lang="en-US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sortStrategy.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Sort</a:t>
            </a:r>
            <a:r>
              <a:rPr lang="en-US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(list</a:t>
            </a:r>
            <a:r>
              <a:rPr lang="en-US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}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// </a:t>
            </a:r>
            <a:r>
              <a:rPr lang="en-US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sortStrategy can be passed </a:t>
            </a:r>
            <a:r>
              <a:rPr lang="en-US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in </a:t>
            </a:r>
            <a:r>
              <a:rPr lang="en-US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constructor or   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like method parameter</a:t>
            </a:r>
            <a:endParaRPr lang="en-US" noProof="1" smtClean="0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41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Working with Enumerations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88" y="997914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62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 smtClean="0"/>
              <a:t>Attributes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Data About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580" y="1600200"/>
            <a:ext cx="5037666" cy="283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354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holding </a:t>
            </a:r>
            <a:r>
              <a:rPr lang="en-US" dirty="0"/>
              <a:t>class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Describes</a:t>
            </a:r>
            <a:r>
              <a:rPr lang="en-US" dirty="0"/>
              <a:t> parts of your code</a:t>
            </a:r>
          </a:p>
          <a:p>
            <a:r>
              <a:rPr lang="en-US" dirty="0"/>
              <a:t>Applied to: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Fields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/>
              <a:t>, etc.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Attributes</a:t>
            </a:r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64116" y="3657600"/>
            <a:ext cx="10840496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Obsolete]</a:t>
            </a:r>
            <a:endParaRPr lang="en-US" sz="3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</a:t>
            </a:r>
            <a:r>
              <a:rPr lang="en-US" sz="3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DeprecatedMethod </a:t>
            </a: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</a:t>
            </a: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Deprecated!");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9142412" y="2590800"/>
            <a:ext cx="1676400" cy="1504671"/>
            <a:chOff x="9142412" y="2590800"/>
            <a:chExt cx="1676400" cy="1504671"/>
          </a:xfrm>
        </p:grpSpPr>
        <p:pic>
          <p:nvPicPr>
            <p:cNvPr id="8194" name="Picture 2" descr="Image result for annotation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2412" y="2590800"/>
              <a:ext cx="1676400" cy="1504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0531" y="2693054"/>
              <a:ext cx="1300162" cy="13001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963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Generate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compiler messages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errors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Tools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Code generation</a:t>
            </a:r>
            <a:r>
              <a:rPr lang="en-US" dirty="0"/>
              <a:t> tools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Documentation generation</a:t>
            </a:r>
            <a:r>
              <a:rPr lang="en-US" dirty="0"/>
              <a:t> tools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Testing</a:t>
            </a:r>
            <a:r>
              <a:rPr lang="en-US" dirty="0"/>
              <a:t> Frameworks</a:t>
            </a:r>
          </a:p>
          <a:p>
            <a:r>
              <a:rPr lang="en-US" dirty="0"/>
              <a:t>Runtime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ORM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Serialization</a:t>
            </a:r>
            <a:r>
              <a:rPr lang="en-US" dirty="0"/>
              <a:t> etc.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Attributes </a:t>
            </a:r>
            <a:r>
              <a:rPr lang="en-US" dirty="0"/>
              <a:t>Usage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72576" y="1905000"/>
            <a:ext cx="10840496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Obsolete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 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Coin // 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011" y="1752600"/>
            <a:ext cx="2906489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1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 smtClean="0"/>
              <a:t>#</a:t>
            </a:r>
            <a:r>
              <a:rPr lang="en-US" sz="11500" b="1" dirty="0" err="1" smtClean="0"/>
              <a:t>CSHarp</a:t>
            </a:r>
            <a:r>
              <a:rPr lang="en-US" sz="11500" b="1" dirty="0" smtClean="0"/>
              <a:t>-OOP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7748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Attribute's name is surrounded by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square brackets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: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Placed before their target declaration</a:t>
            </a:r>
          </a:p>
          <a:p>
            <a:pPr>
              <a:lnSpc>
                <a:spcPct val="110000"/>
              </a:lnSpc>
            </a:pP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</a:pP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</a:pP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</a:pP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[Flags]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 indicates that the enum type can be treated</a:t>
            </a:r>
            <a:r>
              <a:rPr lang="bg-BG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like a set of bit flags stored as a single integer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Applying Attributes – Example</a:t>
            </a:r>
            <a:endParaRPr lang="en-US" dirty="0"/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995221" y="2641500"/>
            <a:ext cx="10177869" cy="24960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R="0" lvl="0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[Flags]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System.FlagsAttribute</a:t>
            </a:r>
          </a:p>
          <a:p>
            <a:pPr marR="0" lvl="0" defTabSz="914400" eaLnBrk="0" latin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enum FileAccess </a:t>
            </a:r>
          </a:p>
          <a:p>
            <a:pPr marR="0" lvl="0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R="0" lvl="0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Read = 1,</a:t>
            </a:r>
          </a:p>
          <a:p>
            <a:pPr marR="0" lvl="0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Write = 2,</a:t>
            </a:r>
          </a:p>
          <a:p>
            <a:pPr marR="0" lvl="0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ReadWrite = Read | Write</a:t>
            </a:r>
          </a:p>
          <a:p>
            <a:pPr marR="0" lvl="0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23312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Attributes can accept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parameters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for their constructors and public properties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10000"/>
              </a:lnSpc>
              <a:spcBef>
                <a:spcPts val="2400"/>
              </a:spcBef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[DllImport]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refers to: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System.Runtime.InteropServices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DllImportAttribute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bg-BG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user32.dll</a:t>
            </a:r>
            <a:r>
              <a:rPr lang="bg-BG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is passed to the constructor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bg-BG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MessageBox</a:t>
            </a:r>
            <a:r>
              <a:rPr lang="bg-BG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value is assigned to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EntryPoint</a:t>
            </a:r>
            <a:endParaRPr lang="bg-BG" b="1" noProof="1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Attributes with Parameters (2)</a:t>
            </a:r>
            <a:endParaRPr lang="en-US" dirty="0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759064" y="2399748"/>
            <a:ext cx="10713892" cy="18185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marL="0" indent="0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[DllImport("user32.dll", EntryPoint="MessageBox")]</a:t>
            </a:r>
          </a:p>
          <a:p>
            <a:pPr marL="0" indent="0"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static extern int ShowMessageBox(int hWnd,</a:t>
            </a:r>
          </a:p>
          <a:p>
            <a:pPr marL="0" indent="0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string text, string caption, int type);</a:t>
            </a:r>
          </a:p>
          <a:p>
            <a:pPr marL="0" indent="0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marL="0" indent="0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ShowMessageBox(0, "Some text", "Some caption", 0);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09408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Attributes can specify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target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declaration</a:t>
            </a:r>
            <a:r>
              <a:rPr lang="bg-BG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:</a:t>
            </a: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See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Properties/AssemblyInfo.cs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file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Set a Target to an Attribute</a:t>
            </a:r>
            <a:endParaRPr lang="en-US" dirty="0"/>
          </a:p>
        </p:txBody>
      </p:sp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802007" y="1924378"/>
            <a:ext cx="10574230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target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"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assembly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[assembly: AssemblyTitle("Attributes Demo")]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[assembly: AssemblyCompany("DemoSoft")]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[assembly: AssemblyProduct("Enterprise Demo Suite")]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[assembly: AssemblyVersion("2.0.1.37")]</a:t>
            </a:r>
          </a:p>
          <a:p>
            <a:pPr marR="0" lvl="0" defTabSz="914400" eaLnBrk="0" latin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[Serializable]</a:t>
            </a:r>
            <a:r>
              <a:rPr lang="bg-BG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[type: Serializable]</a:t>
            </a:r>
          </a:p>
          <a:p>
            <a:pPr marR="0" lvl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class TestClass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[NonSerialized]</a:t>
            </a:r>
            <a:r>
              <a:rPr lang="bg-BG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[field: NonSerialized]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private int status;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89326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inherit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System.Attribute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class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spcBef>
                <a:spcPts val="1200"/>
              </a:spcBef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names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must end with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Attribute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Possible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targets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must be defined via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[AttributeUsage]</a:t>
            </a:r>
          </a:p>
          <a:p>
            <a:pPr>
              <a:spcBef>
                <a:spcPts val="1200"/>
              </a:spcBef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Can define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constructors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with parameters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spcBef>
                <a:spcPts val="1200"/>
              </a:spcBef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Can</a:t>
            </a:r>
            <a:r>
              <a:rPr lang="bg-BG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define</a:t>
            </a:r>
            <a:r>
              <a:rPr lang="bg-BG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public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fields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properties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Custom Attributes Requirements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6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Create attribute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Author</a:t>
            </a:r>
            <a:r>
              <a:rPr lang="en-US" dirty="0"/>
              <a:t> with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dirty="0"/>
              <a:t> element called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dirty="0"/>
              <a:t>, that</a:t>
            </a:r>
            <a:r>
              <a:rPr lang="en-US" b="1" dirty="0"/>
              <a:t>: </a:t>
            </a:r>
            <a:endParaRPr lang="en-US" dirty="0"/>
          </a:p>
          <a:p>
            <a:pPr lvl="1"/>
            <a:r>
              <a:rPr lang="en-US" dirty="0"/>
              <a:t>Can be used over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 and methods</a:t>
            </a:r>
          </a:p>
          <a:p>
            <a:pPr lvl="1"/>
            <a:r>
              <a:rPr lang="en-US" dirty="0"/>
              <a:t>Allow multiple attributes of same </a:t>
            </a:r>
            <a:r>
              <a:rPr lang="en-US" dirty="0" smtClean="0"/>
              <a:t>type 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Create </a:t>
            </a:r>
            <a:r>
              <a:rPr lang="en-GB" dirty="0" smtClean="0"/>
              <a:t>Attribute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712" y="3733800"/>
            <a:ext cx="4343400" cy="232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942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Create </a:t>
            </a:r>
            <a:r>
              <a:rPr lang="en-GB" dirty="0" smtClean="0"/>
              <a:t>Attribute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521014" y="1260799"/>
            <a:ext cx="10840496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[AttributeUsage(AttributeTargets.Class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AttributeTargets.Method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endParaRPr lang="en-US" sz="28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AllowMultiple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true)]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SoftUniAttribute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Attribute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SoftUniAttribute(string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this.Name = name;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string Name { get; set; }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5291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 smtClean="0"/>
              <a:t>Create </a:t>
            </a:r>
            <a:r>
              <a:rPr lang="en-US" dirty="0"/>
              <a:t>a 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Tracker</a:t>
            </a:r>
            <a:r>
              <a:rPr lang="en-US" dirty="0"/>
              <a:t> with a method: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void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PrintMethodsByAuthor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 smtClean="0"/>
              <a:t>Using simple reflection print to console authors for all methods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Coding Tracker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5568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Coding Tracker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200290" y="1089168"/>
            <a:ext cx="11658600" cy="56323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type = typeof(StartUp);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methods = type.GetMethods(BindingFlags.Instance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  BindingFlags.Public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BindingFlags.Static);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mInfo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methods)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mInfo.CustomAttributes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Any(n =&gt; n.AttributeType == typeof(SoftUniAttribute)))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var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attrs = methodInfo.GetCustomAttributes(false);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foreach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(SoftUniAttribute attr in attrs)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Console.WriteLine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($"{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mInfo.Name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is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written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 {attr.Name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71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 marL="358775" indent="-358775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Enumerations</a:t>
            </a:r>
            <a:r>
              <a:rPr lang="en-US" sz="3200" dirty="0"/>
              <a:t> define a fixed set of constants</a:t>
            </a:r>
          </a:p>
          <a:p>
            <a:pPr marL="663521" lvl="1" indent="-358775">
              <a:lnSpc>
                <a:spcPct val="100000"/>
              </a:lnSpc>
            </a:pPr>
            <a:r>
              <a:rPr lang="en-US" sz="2800" dirty="0"/>
              <a:t>E.g. RGB colors</a:t>
            </a:r>
          </a:p>
          <a:p>
            <a:pPr marL="663521" lvl="1" indent="-358775">
              <a:lnSpc>
                <a:spcPct val="100000"/>
              </a:lnSpc>
            </a:pPr>
            <a:r>
              <a:rPr lang="en-US" sz="2800" dirty="0"/>
              <a:t>Are much like classes</a:t>
            </a:r>
          </a:p>
          <a:p>
            <a:pPr marL="663521" lvl="1" indent="-358775">
              <a:lnSpc>
                <a:spcPct val="100000"/>
              </a:lnSpc>
            </a:pPr>
            <a:r>
              <a:rPr lang="en-US" sz="2800" dirty="0"/>
              <a:t>Cannot be inherited </a:t>
            </a:r>
          </a:p>
          <a:p>
            <a:pPr marL="358775" indent="-358775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Attributes</a:t>
            </a:r>
            <a:r>
              <a:rPr lang="en-US" sz="3200" dirty="0"/>
              <a:t> allow adding metadata in classes / types / etc.</a:t>
            </a:r>
          </a:p>
          <a:p>
            <a:pPr marL="663521" lvl="1" indent="-358775">
              <a:lnSpc>
                <a:spcPct val="100000"/>
              </a:lnSpc>
            </a:pPr>
            <a:r>
              <a:rPr lang="en-US" sz="2800" dirty="0"/>
              <a:t>Built-in attributes</a:t>
            </a:r>
          </a:p>
          <a:p>
            <a:pPr marL="663521" lvl="1" indent="-358775">
              <a:lnSpc>
                <a:spcPct val="100000"/>
              </a:lnSpc>
            </a:pPr>
            <a:r>
              <a:rPr lang="en-US" sz="2800" dirty="0"/>
              <a:t>Custom attributes</a:t>
            </a:r>
          </a:p>
          <a:p>
            <a:pPr marL="663521" lvl="1" indent="-358775">
              <a:lnSpc>
                <a:spcPct val="100000"/>
              </a:lnSpc>
            </a:pPr>
            <a:r>
              <a:rPr lang="en-US" sz="2800" dirty="0"/>
              <a:t>Can be accessed at runtime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427" y="1905000"/>
            <a:ext cx="3559806" cy="264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241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68370" y="2609875"/>
            <a:ext cx="2438400" cy="1118920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29730" y="5421095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2812" y="1304499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Enumerations and Annotations</a:t>
            </a:r>
            <a:endParaRPr lang="en-US" dirty="0"/>
          </a:p>
        </p:txBody>
      </p:sp>
      <p:pic>
        <p:nvPicPr>
          <p:cNvPr id="13" name="Picture 12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418012" y="1292902"/>
            <a:ext cx="2620615" cy="808530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 smtClean="0">
                <a:hlinkClick r:id="rId13"/>
              </a:rPr>
              <a:t>https://softuni.bg/courses/advanced-csharp</a:t>
            </a:r>
            <a:endParaRPr lang="en-US" dirty="0"/>
          </a:p>
        </p:txBody>
      </p:sp>
      <p:pic>
        <p:nvPicPr>
          <p:cNvPr id="16" name="Picture 15">
            <a:hlinkClick r:id="rId14"/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3734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Enumerations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Sets of Constant Objects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3733006" y="1828800"/>
            <a:ext cx="4722813" cy="2457010"/>
          </a:xfrm>
          <a:prstGeom prst="roundRect">
            <a:avLst>
              <a:gd name="adj" fmla="val 5354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962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OOP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1516547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Object type, limited to a set of values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Enumerations</a:t>
            </a: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664116" y="2064127"/>
            <a:ext cx="1084049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enum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Spring, Summer, Autumn, Winter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64116" y="3903641"/>
            <a:ext cx="10840496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Season summer =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.Summer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use enum…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8" name="Picture 4" descr="Image result for season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414" y="4947108"/>
            <a:ext cx="1523999" cy="152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21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You can use enum values in a switch-case statements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Enumerations in switch-case</a:t>
            </a: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664116" y="1981200"/>
            <a:ext cx="10840496" cy="40318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 season =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Season.Summer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case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Spring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//…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case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Summer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//… break;</a:t>
            </a:r>
            <a:b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case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Autumn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//…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case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Winter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//…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4" descr="Image result for season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414" y="4947108"/>
            <a:ext cx="1523999" cy="152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59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Underlying </a:t>
            </a:r>
            <a:r>
              <a:rPr lang="en-US" dirty="0"/>
              <a:t>value of this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enum</a:t>
            </a:r>
            <a:r>
              <a:rPr lang="en-US" dirty="0" smtClean="0"/>
              <a:t> is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int</a:t>
            </a:r>
            <a:endParaRPr lang="en-US" noProof="1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When </a:t>
            </a:r>
            <a:r>
              <a:rPr lang="en-US" dirty="0"/>
              <a:t>we use an </a:t>
            </a:r>
            <a:r>
              <a:rPr lang="en-US" dirty="0" smtClean="0"/>
              <a:t>Season </a:t>
            </a:r>
            <a:r>
              <a:rPr lang="en-US" dirty="0"/>
              <a:t>variable, we are using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Enum </a:t>
            </a:r>
            <a:r>
              <a:rPr lang="en-US" dirty="0" smtClean="0"/>
              <a:t>Default Value</a:t>
            </a:r>
            <a:endParaRPr lang="en-US" dirty="0"/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672576" y="1846709"/>
            <a:ext cx="10840496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 season = Season.Spring;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(season == Season.Spring)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Console.WriteLine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0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63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GetV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alues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dirty="0" smtClean="0"/>
              <a:t> </a:t>
            </a:r>
            <a:r>
              <a:rPr lang="en-US" dirty="0"/>
              <a:t>– returns an array with all constants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Enum Values</a:t>
            </a: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720724" y="1981200"/>
            <a:ext cx="10744200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Array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seasons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Enum.GetValues(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typeof(Season)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names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Enum.GetNames(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typeof(Season)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season in seasons)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Console.WriteLine(season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6246812" y="5039052"/>
            <a:ext cx="3352800" cy="902199"/>
          </a:xfrm>
          <a:prstGeom prst="wedgeRoundRectCallout">
            <a:avLst>
              <a:gd name="adj1" fmla="val -54731"/>
              <a:gd name="adj2" fmla="val -460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default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toString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solidFill>
                  <a:srgbClr val="FFFFFF"/>
                </a:solidFill>
              </a:rPr>
              <a:t>returns the name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78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/>
              <a:t> </a:t>
            </a:r>
            <a:r>
              <a:rPr lang="en-US" dirty="0" smtClean="0"/>
              <a:t>can be convert </a:t>
            </a:r>
            <a:r>
              <a:rPr lang="en-US" dirty="0"/>
              <a:t>to an equivalent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enum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Enum </a:t>
            </a:r>
            <a:r>
              <a:rPr lang="en-US" dirty="0" smtClean="0"/>
              <a:t>Parse 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58165" y="1855823"/>
            <a:ext cx="10840496" cy="40318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(Season)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(typeof(Season),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              "Summer");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(pet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 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Season.Summer)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Console.WriteLine("Let go to beach!");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Let go to beach!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4494212" y="2438400"/>
            <a:ext cx="2743200" cy="902199"/>
          </a:xfrm>
          <a:prstGeom prst="wedgeRoundRectCallout">
            <a:avLst>
              <a:gd name="adj1" fmla="val -59175"/>
              <a:gd name="adj2" fmla="val -518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You need to cast it to enum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38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2326</Words>
  <Application>Microsoft Office PowerPoint</Application>
  <PresentationFormat>Custom</PresentationFormat>
  <Paragraphs>563</Paragraphs>
  <Slides>41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Consolas</vt:lpstr>
      <vt:lpstr>Noto Sans Symbols</vt:lpstr>
      <vt:lpstr>Wingdings</vt:lpstr>
      <vt:lpstr>Wingdings 2</vt:lpstr>
      <vt:lpstr>SoftUni 16x9</vt:lpstr>
      <vt:lpstr>Enumerations and Attributes</vt:lpstr>
      <vt:lpstr>Table of Contents</vt:lpstr>
      <vt:lpstr>Questions</vt:lpstr>
      <vt:lpstr>Enumerations</vt:lpstr>
      <vt:lpstr>Enumerations</vt:lpstr>
      <vt:lpstr>Enumerations in switch-case</vt:lpstr>
      <vt:lpstr>Enum Default Value</vt:lpstr>
      <vt:lpstr>Enum Values</vt:lpstr>
      <vt:lpstr>Enum Parse </vt:lpstr>
      <vt:lpstr>Enum Parse (2) </vt:lpstr>
      <vt:lpstr>Enum Parse (3) </vt:lpstr>
      <vt:lpstr>Problem: Weekdays</vt:lpstr>
      <vt:lpstr>Solution: Weekday</vt:lpstr>
      <vt:lpstr>Solution: Weekday (2)</vt:lpstr>
      <vt:lpstr>Solution: Weekday (3)</vt:lpstr>
      <vt:lpstr>Enum Custom Value</vt:lpstr>
      <vt:lpstr>Comparing Enums</vt:lpstr>
      <vt:lpstr>Problem: Coffee Machine</vt:lpstr>
      <vt:lpstr>Solution: Coffee Machine</vt:lpstr>
      <vt:lpstr>Solution: Coffee Machine (2)</vt:lpstr>
      <vt:lpstr>Solution: Coffee Machine (3)</vt:lpstr>
      <vt:lpstr>Solution: Coffee Machine (3)</vt:lpstr>
      <vt:lpstr>Strategy Pattern</vt:lpstr>
      <vt:lpstr>Strategy Pattern – Example</vt:lpstr>
      <vt:lpstr>Strategy Pattern – Example (2)</vt:lpstr>
      <vt:lpstr>Working with Enumerations</vt:lpstr>
      <vt:lpstr>Attributes</vt:lpstr>
      <vt:lpstr>Attributes</vt:lpstr>
      <vt:lpstr>Attributes Usage</vt:lpstr>
      <vt:lpstr>Applying Attributes – Example</vt:lpstr>
      <vt:lpstr>Attributes with Parameters (2)</vt:lpstr>
      <vt:lpstr>Set a Target to an Attribute</vt:lpstr>
      <vt:lpstr>Custom Attributes Requirements</vt:lpstr>
      <vt:lpstr>Problem: Create Attribute</vt:lpstr>
      <vt:lpstr>Solution: Create Attribute</vt:lpstr>
      <vt:lpstr>Problem: Coding Tracker</vt:lpstr>
      <vt:lpstr>Solution: Coding Tracker</vt:lpstr>
      <vt:lpstr>Summary</vt:lpstr>
      <vt:lpstr>Enumerations and Annotations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Other Types in OOP</dc:title>
  <dc:subject>C# Basics Course</dc:subject>
  <dc:creator/>
  <cp:keywords>Other Types, Enumerations, Structures, Generics, Attributes, OOP,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2017-07-27T10:16:36Z</dcterms:modified>
  <cp:category>programming, OOP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